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handoutMasterIdLst>
    <p:handoutMasterId r:id="rId20"/>
  </p:handoutMasterIdLst>
  <p:sldIdLst>
    <p:sldId id="281" r:id="rId5"/>
    <p:sldId id="284" r:id="rId6"/>
    <p:sldId id="273" r:id="rId7"/>
    <p:sldId id="279" r:id="rId8"/>
    <p:sldId id="280" r:id="rId9"/>
    <p:sldId id="261" r:id="rId10"/>
    <p:sldId id="278" r:id="rId11"/>
    <p:sldId id="265" r:id="rId12"/>
    <p:sldId id="293" r:id="rId13"/>
    <p:sldId id="277" r:id="rId14"/>
    <p:sldId id="268" r:id="rId15"/>
    <p:sldId id="266" r:id="rId16"/>
    <p:sldId id="292"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4830" autoAdjust="0"/>
  </p:normalViewPr>
  <p:slideViewPr>
    <p:cSldViewPr snapToGrid="0">
      <p:cViewPr varScale="1">
        <p:scale>
          <a:sx n="121" d="100"/>
          <a:sy n="121" d="100"/>
        </p:scale>
        <p:origin x="784" y="176"/>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9/9/24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9/9/24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FB237B-9926-C688-698D-969901ED5D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2F9A67-6D62-2481-AFAA-D83B1B7CE7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2A0FE1-F139-4D0E-FACD-C418C63420C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C921C75-BBDD-802E-A9CC-4E4B68AE61EE}"/>
              </a:ext>
            </a:extLst>
          </p:cNvPr>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25360824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9/9/24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9/9/24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9/9/24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4.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sz="4400" b="1" dirty="0">
                <a:effectLst/>
                <a:latin typeface="Aptos Black" panose="020F0502020204030204" pitchFamily="34" charset="0"/>
                <a:ea typeface="Aptos" panose="020B0004020202020204" pitchFamily="34" charset="0"/>
                <a:cs typeface="Times New Roman" panose="02020603050405020304" pitchFamily="18" charset="0"/>
              </a:rPr>
              <a:t>Telecom Churn Prediction Project</a:t>
            </a:r>
            <a:endParaRPr lang="en-US" sz="4400" dirty="0">
              <a:latin typeface="Aptos Black" panose="020F0502020204030204" pitchFamily="34" charset="0"/>
            </a:endParaRP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SPEAKING IMPACT</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2257063"/>
            <a:ext cx="4894006" cy="3904906"/>
          </a:xfrm>
          <a:noFill/>
        </p:spPr>
        <p:txBody>
          <a:bodyPr vert="horz" lIns="91440" tIns="45720" rIns="91440" bIns="45720" rtlCol="0" anchor="t">
            <a:normAutofit/>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Dynamic delivery</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2067045" cy="3633787"/>
          </a:xfrm>
          <a:noFill/>
        </p:spPr>
        <p:txBody>
          <a:bodyPr vert="horz" lIns="91440" tIns="45720" rIns="91440" bIns="45720" rtlCol="0" anchor="t">
            <a:normAutofit/>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3" name="Table Placeholder 2">
            <a:extLst>
              <a:ext uri="{FF2B5EF4-FFF2-40B4-BE49-F238E27FC236}">
                <a16:creationId xmlns:a16="http://schemas.microsoft.com/office/drawing/2014/main" id="{F01CF5D3-D3B1-1944-CFDF-D8EE11DE42AA}"/>
              </a:ext>
            </a:extLst>
          </p:cNvPr>
          <p:cNvGraphicFramePr>
            <a:graphicFrameLocks noGrp="1"/>
          </p:cNvGraphicFramePr>
          <p:nvPr>
            <p:ph type="tbl" sz="quarter" idx="13"/>
            <p:extLst>
              <p:ext uri="{D42A27DB-BD31-4B8C-83A1-F6EECF244321}">
                <p14:modId xmlns:p14="http://schemas.microsoft.com/office/powerpoint/2010/main" val="2834757309"/>
              </p:ext>
            </p:extLst>
          </p:nvPr>
        </p:nvGraphicFramePr>
        <p:xfrm>
          <a:off x="3484563" y="2106613"/>
          <a:ext cx="7921828" cy="4032333"/>
        </p:xfrm>
        <a:graphic>
          <a:graphicData uri="http://schemas.openxmlformats.org/drawingml/2006/table">
            <a:tbl>
              <a:tblPr firstRow="1" bandRow="1">
                <a:tableStyleId>{7E9639D4-E3E2-4D34-9284-5A2195B3D0D7}</a:tableStyleId>
              </a:tblPr>
              <a:tblGrid>
                <a:gridCol w="1980457">
                  <a:extLst>
                    <a:ext uri="{9D8B030D-6E8A-4147-A177-3AD203B41FA5}">
                      <a16:colId xmlns:a16="http://schemas.microsoft.com/office/drawing/2014/main" val="127040821"/>
                    </a:ext>
                  </a:extLst>
                </a:gridCol>
                <a:gridCol w="1980457">
                  <a:extLst>
                    <a:ext uri="{9D8B030D-6E8A-4147-A177-3AD203B41FA5}">
                      <a16:colId xmlns:a16="http://schemas.microsoft.com/office/drawing/2014/main" val="149845700"/>
                    </a:ext>
                  </a:extLst>
                </a:gridCol>
                <a:gridCol w="1980457">
                  <a:extLst>
                    <a:ext uri="{9D8B030D-6E8A-4147-A177-3AD203B41FA5}">
                      <a16:colId xmlns:a16="http://schemas.microsoft.com/office/drawing/2014/main" val="3119692462"/>
                    </a:ext>
                  </a:extLst>
                </a:gridCol>
                <a:gridCol w="1980457">
                  <a:extLst>
                    <a:ext uri="{9D8B030D-6E8A-4147-A177-3AD203B41FA5}">
                      <a16:colId xmlns:a16="http://schemas.microsoft.com/office/drawing/2014/main" val="3472639139"/>
                    </a:ext>
                  </a:extLst>
                </a:gridCol>
              </a:tblGrid>
              <a:tr h="612591">
                <a:tc>
                  <a:txBody>
                    <a:bodyPr/>
                    <a:lstStyle/>
                    <a:p>
                      <a:pPr algn="ctr"/>
                      <a:r>
                        <a:rPr lang="en-US" b="0" i="0" dirty="0">
                          <a:latin typeface="+mn-lt"/>
                          <a:cs typeface="Calibri" panose="020F0502020204030204" pitchFamily="34" charset="0"/>
                        </a:rPr>
                        <a:t>METRIC</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ACTUAL</a:t>
                      </a:r>
                    </a:p>
                  </a:txBody>
                  <a:tcPr anchor="ctr"/>
                </a:tc>
                <a:extLst>
                  <a:ext uri="{0D108BD9-81ED-4DB2-BD59-A6C34878D82A}">
                    <a16:rowId xmlns:a16="http://schemas.microsoft.com/office/drawing/2014/main" val="3298013591"/>
                  </a:ext>
                </a:extLst>
              </a:tr>
              <a:tr h="612591">
                <a:tc>
                  <a:txBody>
                    <a:bodyPr/>
                    <a:lstStyle/>
                    <a:p>
                      <a:pPr algn="ctr"/>
                      <a:r>
                        <a:rPr lang="en-US" b="0" i="0" dirty="0">
                          <a:latin typeface="+mn-lt"/>
                          <a:cs typeface="Calibri" panose="020F0502020204030204" pitchFamily="34" charset="0"/>
                        </a:rPr>
                        <a:t>Audience attendance</a:t>
                      </a:r>
                    </a:p>
                  </a:txBody>
                  <a:tcPr anchor="ctr"/>
                </a:tc>
                <a:tc>
                  <a:txBody>
                    <a:bodyPr/>
                    <a:lstStyle/>
                    <a:p>
                      <a:pPr algn="ctr"/>
                      <a:r>
                        <a:rPr lang="en-US" b="0" i="0" dirty="0">
                          <a:latin typeface="+mn-lt"/>
                          <a:cs typeface="Calibri" panose="020F0502020204030204" pitchFamily="34" charset="0"/>
                        </a:rPr>
                        <a:t># of attendees</a:t>
                      </a:r>
                    </a:p>
                  </a:txBody>
                  <a:tcPr anchor="ctr"/>
                </a:tc>
                <a:tc>
                  <a:txBody>
                    <a:bodyPr/>
                    <a:lstStyle/>
                    <a:p>
                      <a:pPr algn="ctr"/>
                      <a:r>
                        <a:rPr lang="en-US" b="0" i="0" dirty="0">
                          <a:latin typeface="+mn-lt"/>
                          <a:cs typeface="Calibri" panose="020F0502020204030204" pitchFamily="34" charset="0"/>
                        </a:rPr>
                        <a:t>150</a:t>
                      </a:r>
                    </a:p>
                  </a:txBody>
                  <a:tcPr anchor="ctr"/>
                </a:tc>
                <a:tc>
                  <a:txBody>
                    <a:bodyPr/>
                    <a:lstStyle/>
                    <a:p>
                      <a:pPr algn="ctr"/>
                      <a:r>
                        <a:rPr lang="en-US" b="0" i="0">
                          <a:latin typeface="+mn-lt"/>
                          <a:cs typeface="Calibri" panose="020F0502020204030204" pitchFamily="34" charset="0"/>
                        </a:rPr>
                        <a:t>120</a:t>
                      </a:r>
                    </a:p>
                  </a:txBody>
                  <a:tcPr anchor="ctr"/>
                </a:tc>
                <a:extLst>
                  <a:ext uri="{0D108BD9-81ED-4DB2-BD59-A6C34878D82A}">
                    <a16:rowId xmlns:a16="http://schemas.microsoft.com/office/drawing/2014/main" val="3873867931"/>
                  </a:ext>
                </a:extLst>
              </a:tr>
              <a:tr h="612591">
                <a:tc>
                  <a:txBody>
                    <a:bodyPr/>
                    <a:lstStyle/>
                    <a:p>
                      <a:pPr algn="ctr"/>
                      <a:r>
                        <a:rPr lang="en-US" b="0" i="0" dirty="0">
                          <a:latin typeface="+mn-lt"/>
                          <a:cs typeface="Calibri" panose="020F0502020204030204" pitchFamily="34" charset="0"/>
                        </a:rPr>
                        <a:t>Engagement duration</a:t>
                      </a:r>
                    </a:p>
                  </a:txBody>
                  <a:tcPr anchor="ctr"/>
                </a:tc>
                <a:tc>
                  <a:txBody>
                    <a:bodyPr/>
                    <a:lstStyle/>
                    <a:p>
                      <a:pPr algn="ctr"/>
                      <a:r>
                        <a:rPr lang="en-US" b="0" i="0" dirty="0">
                          <a:latin typeface="+mn-lt"/>
                          <a:cs typeface="Calibri" panose="020F0502020204030204" pitchFamily="34" charset="0"/>
                        </a:rPr>
                        <a:t>Minutes</a:t>
                      </a:r>
                    </a:p>
                  </a:txBody>
                  <a:tcPr anchor="ctr"/>
                </a:tc>
                <a:tc>
                  <a:txBody>
                    <a:bodyPr/>
                    <a:lstStyle/>
                    <a:p>
                      <a:pPr algn="ctr"/>
                      <a:r>
                        <a:rPr lang="en-US" b="0" i="0" dirty="0">
                          <a:latin typeface="+mn-lt"/>
                          <a:cs typeface="Calibri" panose="020F0502020204030204" pitchFamily="34" charset="0"/>
                        </a:rPr>
                        <a:t>60</a:t>
                      </a:r>
                    </a:p>
                  </a:txBody>
                  <a:tcPr anchor="ctr"/>
                </a:tc>
                <a:tc>
                  <a:txBody>
                    <a:bodyPr/>
                    <a:lstStyle/>
                    <a:p>
                      <a:pPr algn="ctr"/>
                      <a:r>
                        <a:rPr lang="en-US" b="0" i="0">
                          <a:latin typeface="+mn-lt"/>
                          <a:cs typeface="Calibri" panose="020F0502020204030204" pitchFamily="34" charset="0"/>
                        </a:rPr>
                        <a:t>75</a:t>
                      </a:r>
                    </a:p>
                  </a:txBody>
                  <a:tcPr anchor="ctr"/>
                </a:tc>
                <a:extLst>
                  <a:ext uri="{0D108BD9-81ED-4DB2-BD59-A6C34878D82A}">
                    <a16:rowId xmlns:a16="http://schemas.microsoft.com/office/drawing/2014/main" val="85209771"/>
                  </a:ext>
                </a:extLst>
              </a:tr>
              <a:tr h="612591">
                <a:tc>
                  <a:txBody>
                    <a:bodyPr/>
                    <a:lstStyle/>
                    <a:p>
                      <a:pPr algn="ctr"/>
                      <a:r>
                        <a:rPr lang="en-US" b="0" i="0">
                          <a:latin typeface="+mn-lt"/>
                          <a:cs typeface="Calibri" panose="020F0502020204030204" pitchFamily="34" charset="0"/>
                        </a:rPr>
                        <a:t>Q&amp;A interaction</a:t>
                      </a:r>
                    </a:p>
                  </a:txBody>
                  <a:tcPr anchor="ctr"/>
                </a:tc>
                <a:tc>
                  <a:txBody>
                    <a:bodyPr/>
                    <a:lstStyle/>
                    <a:p>
                      <a:pPr algn="ctr"/>
                      <a:r>
                        <a:rPr lang="en-US" b="0" i="0">
                          <a:latin typeface="+mn-lt"/>
                          <a:cs typeface="Calibri" panose="020F0502020204030204" pitchFamily="34" charset="0"/>
                        </a:rPr>
                        <a:t># of questions</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15</a:t>
                      </a:r>
                    </a:p>
                  </a:txBody>
                  <a:tcPr anchor="ctr"/>
                </a:tc>
                <a:extLst>
                  <a:ext uri="{0D108BD9-81ED-4DB2-BD59-A6C34878D82A}">
                    <a16:rowId xmlns:a16="http://schemas.microsoft.com/office/drawing/2014/main" val="4061031278"/>
                  </a:ext>
                </a:extLst>
              </a:tr>
              <a:tr h="612591">
                <a:tc>
                  <a:txBody>
                    <a:bodyPr/>
                    <a:lstStyle/>
                    <a:p>
                      <a:pPr algn="ctr"/>
                      <a:r>
                        <a:rPr lang="en-US" b="0" i="0">
                          <a:latin typeface="+mn-lt"/>
                          <a:cs typeface="Calibri" panose="020F0502020204030204" pitchFamily="34" charset="0"/>
                        </a:rPr>
                        <a:t>Positive feedback</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90</a:t>
                      </a:r>
                    </a:p>
                  </a:txBody>
                  <a:tcPr anchor="ctr"/>
                </a:tc>
                <a:tc>
                  <a:txBody>
                    <a:bodyPr/>
                    <a:lstStyle/>
                    <a:p>
                      <a:pPr algn="ctr"/>
                      <a:r>
                        <a:rPr lang="en-US" b="0" i="0">
                          <a:latin typeface="+mn-lt"/>
                          <a:cs typeface="Calibri" panose="020F0502020204030204" pitchFamily="34" charset="0"/>
                        </a:rPr>
                        <a:t>95</a:t>
                      </a:r>
                    </a:p>
                  </a:txBody>
                  <a:tcPr anchor="ctr"/>
                </a:tc>
                <a:extLst>
                  <a:ext uri="{0D108BD9-81ED-4DB2-BD59-A6C34878D82A}">
                    <a16:rowId xmlns:a16="http://schemas.microsoft.com/office/drawing/2014/main" val="3591840781"/>
                  </a:ext>
                </a:extLst>
              </a:tr>
              <a:tr h="782030">
                <a:tc>
                  <a:txBody>
                    <a:bodyPr/>
                    <a:lstStyle/>
                    <a:p>
                      <a:pPr algn="ctr"/>
                      <a:r>
                        <a:rPr lang="en-US" b="0" i="0">
                          <a:latin typeface="+mn-lt"/>
                          <a:cs typeface="Calibri" panose="020F0502020204030204" pitchFamily="34" charset="0"/>
                        </a:rPr>
                        <a:t>Rate of information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80</a:t>
                      </a:r>
                    </a:p>
                  </a:txBody>
                  <a:tcPr anchor="ctr"/>
                </a:tc>
                <a:tc>
                  <a:txBody>
                    <a:bodyPr/>
                    <a:lstStyle/>
                    <a:p>
                      <a:pPr algn="ctr"/>
                      <a:r>
                        <a:rPr lang="en-US" b="0" i="0" dirty="0">
                          <a:latin typeface="+mn-lt"/>
                          <a:cs typeface="Calibri" panose="020F0502020204030204" pitchFamily="34" charset="0"/>
                        </a:rPr>
                        <a:t>85</a:t>
                      </a:r>
                    </a:p>
                  </a:txBody>
                  <a:tcPr anchor="ctr"/>
                </a:tc>
                <a:extLst>
                  <a:ext uri="{0D108BD9-81ED-4DB2-BD59-A6C34878D82A}">
                    <a16:rowId xmlns:a16="http://schemas.microsoft.com/office/drawing/2014/main" val="335389741"/>
                  </a:ext>
                </a:extLst>
              </a:tr>
            </a:tbl>
          </a:graphicData>
        </a:graphic>
      </p:graphicFrame>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FINAL TIPS &amp; TAKEAWAYS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790329"/>
            <a:ext cx="5134335" cy="4113054"/>
          </a:xfrm>
          <a:noFill/>
        </p:spPr>
        <p:txBody>
          <a:bodyPr vert="horz" lIns="91440" tIns="45720" rIns="91440" bIns="45720" rtlCol="0" anchor="t">
            <a:normAutofit lnSpcReduction="10000"/>
          </a:bodyPr>
          <a:lstStyle/>
          <a:p>
            <a:r>
              <a:rPr lang="en-US" dirty="0"/>
              <a:t>Consistent rehearsal</a:t>
            </a:r>
          </a:p>
          <a:p>
            <a:pPr lvl="1"/>
            <a:r>
              <a:rPr lang="en-US" dirty="0"/>
              <a:t>Strengthen your familiarity</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219464" y="1790329"/>
            <a:ext cx="5134335" cy="4113054"/>
          </a:xfrm>
          <a:noFill/>
        </p:spPr>
        <p:txBody>
          <a:bodyPr>
            <a:normAutofit/>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SPEAKING ENGAGEMENT METRICS</a:t>
            </a:r>
          </a:p>
        </p:txBody>
      </p:sp>
      <p:graphicFrame>
        <p:nvGraphicFramePr>
          <p:cNvPr id="12" name="Table Placeholder 3">
            <a:extLst>
              <a:ext uri="{FF2B5EF4-FFF2-40B4-BE49-F238E27FC236}">
                <a16:creationId xmlns:a16="http://schemas.microsoft.com/office/drawing/2014/main" id="{CB65501E-A327-D358-9D08-A3694677266E}"/>
              </a:ext>
            </a:extLst>
          </p:cNvPr>
          <p:cNvGraphicFramePr>
            <a:graphicFrameLocks noGrp="1"/>
          </p:cNvGraphicFramePr>
          <p:nvPr>
            <p:ph type="tbl" sz="quarter" idx="13"/>
            <p:extLst>
              <p:ext uri="{D42A27DB-BD31-4B8C-83A1-F6EECF244321}">
                <p14:modId xmlns:p14="http://schemas.microsoft.com/office/powerpoint/2010/main" val="2069353899"/>
              </p:ext>
            </p:extLst>
          </p:nvPr>
        </p:nvGraphicFramePr>
        <p:xfrm>
          <a:off x="612775" y="2108200"/>
          <a:ext cx="10972800" cy="3920196"/>
        </p:xfrm>
        <a:graphic>
          <a:graphicData uri="http://schemas.openxmlformats.org/drawingml/2006/table">
            <a:tbl>
              <a:tblPr firstRow="1" bandRow="1">
                <a:tableStyleId>{7E9639D4-E3E2-4D34-9284-5A2195B3D0D7}</a:tableStyleId>
              </a:tblPr>
              <a:tblGrid>
                <a:gridCol w="2743200">
                  <a:extLst>
                    <a:ext uri="{9D8B030D-6E8A-4147-A177-3AD203B41FA5}">
                      <a16:colId xmlns:a16="http://schemas.microsoft.com/office/drawing/2014/main" val="2382218087"/>
                    </a:ext>
                  </a:extLst>
                </a:gridCol>
                <a:gridCol w="2743200">
                  <a:extLst>
                    <a:ext uri="{9D8B030D-6E8A-4147-A177-3AD203B41FA5}">
                      <a16:colId xmlns:a16="http://schemas.microsoft.com/office/drawing/2014/main" val="3953468724"/>
                    </a:ext>
                  </a:extLst>
                </a:gridCol>
                <a:gridCol w="2743200">
                  <a:extLst>
                    <a:ext uri="{9D8B030D-6E8A-4147-A177-3AD203B41FA5}">
                      <a16:colId xmlns:a16="http://schemas.microsoft.com/office/drawing/2014/main" val="4277526474"/>
                    </a:ext>
                  </a:extLst>
                </a:gridCol>
                <a:gridCol w="2743200">
                  <a:extLst>
                    <a:ext uri="{9D8B030D-6E8A-4147-A177-3AD203B41FA5}">
                      <a16:colId xmlns:a16="http://schemas.microsoft.com/office/drawing/2014/main" val="2438884888"/>
                    </a:ext>
                  </a:extLst>
                </a:gridCol>
              </a:tblGrid>
              <a:tr h="653366">
                <a:tc>
                  <a:txBody>
                    <a:bodyPr/>
                    <a:lstStyle/>
                    <a:p>
                      <a:pPr algn="ctr"/>
                      <a:r>
                        <a:rPr lang="en-US" b="0" i="0" dirty="0">
                          <a:latin typeface="+mn-lt"/>
                          <a:cs typeface="Calibri" panose="020F0502020204030204" pitchFamily="34" charset="0"/>
                        </a:rPr>
                        <a:t>IMPACT FACTOR</a:t>
                      </a:r>
                    </a:p>
                  </a:txBody>
                  <a:tcPr anchor="ctr"/>
                </a:tc>
                <a:tc>
                  <a:txBody>
                    <a:bodyPr/>
                    <a:lstStyle/>
                    <a:p>
                      <a:pPr algn="ctr"/>
                      <a:r>
                        <a:rPr lang="en-US" b="0" i="0" dirty="0">
                          <a:latin typeface="+mn-lt"/>
                          <a:cs typeface="Calibri" panose="020F0502020204030204" pitchFamily="34" charset="0"/>
                        </a:rPr>
                        <a:t>MEASUREMENT</a:t>
                      </a:r>
                    </a:p>
                  </a:txBody>
                  <a:tcPr anchor="ctr"/>
                </a:tc>
                <a:tc>
                  <a:txBody>
                    <a:bodyPr/>
                    <a:lstStyle/>
                    <a:p>
                      <a:pPr algn="ctr"/>
                      <a:r>
                        <a:rPr lang="en-US" b="0" i="0" dirty="0">
                          <a:latin typeface="+mn-lt"/>
                          <a:cs typeface="Calibri" panose="020F0502020204030204" pitchFamily="34" charset="0"/>
                        </a:rPr>
                        <a:t>TARGET</a:t>
                      </a:r>
                    </a:p>
                  </a:txBody>
                  <a:tcPr anchor="ctr"/>
                </a:tc>
                <a:tc>
                  <a:txBody>
                    <a:bodyPr/>
                    <a:lstStyle/>
                    <a:p>
                      <a:pPr algn="ctr"/>
                      <a:r>
                        <a:rPr lang="en-US" b="0" i="0" dirty="0">
                          <a:latin typeface="+mn-lt"/>
                          <a:cs typeface="Calibri" panose="020F0502020204030204" pitchFamily="34" charset="0"/>
                        </a:rPr>
                        <a:t>ACHIEVED</a:t>
                      </a:r>
                    </a:p>
                  </a:txBody>
                  <a:tcPr anchor="ctr"/>
                </a:tc>
                <a:extLst>
                  <a:ext uri="{0D108BD9-81ED-4DB2-BD59-A6C34878D82A}">
                    <a16:rowId xmlns:a16="http://schemas.microsoft.com/office/drawing/2014/main" val="2857107962"/>
                  </a:ext>
                </a:extLst>
              </a:tr>
              <a:tr h="653366">
                <a:tc>
                  <a:txBody>
                    <a:bodyPr/>
                    <a:lstStyle/>
                    <a:p>
                      <a:pPr algn="ctr"/>
                      <a:r>
                        <a:rPr lang="en-US" b="0" i="0" dirty="0">
                          <a:latin typeface="+mn-lt"/>
                          <a:cs typeface="Calibri" panose="020F0502020204030204" pitchFamily="34" charset="0"/>
                        </a:rPr>
                        <a:t>Audience interaction</a:t>
                      </a:r>
                    </a:p>
                  </a:txBody>
                  <a:tcPr anchor="ctr"/>
                </a:tc>
                <a:tc>
                  <a:txBody>
                    <a:bodyPr/>
                    <a:lstStyle/>
                    <a:p>
                      <a:pPr algn="ctr"/>
                      <a:r>
                        <a:rPr lang="en-US" b="0" i="0" dirty="0">
                          <a:latin typeface="+mn-lt"/>
                          <a:cs typeface="Calibri" panose="020F0502020204030204" pitchFamily="34" charset="0"/>
                        </a:rPr>
                        <a:t>Percentage (%)</a:t>
                      </a:r>
                    </a:p>
                  </a:txBody>
                  <a:tcPr anchor="ctr"/>
                </a:tc>
                <a:tc>
                  <a:txBody>
                    <a:bodyPr/>
                    <a:lstStyle/>
                    <a:p>
                      <a:pPr algn="ctr"/>
                      <a:r>
                        <a:rPr lang="en-US" b="0" i="0" dirty="0">
                          <a:latin typeface="+mn-lt"/>
                          <a:cs typeface="Calibri" panose="020F0502020204030204" pitchFamily="34" charset="0"/>
                        </a:rPr>
                        <a:t>85</a:t>
                      </a:r>
                    </a:p>
                  </a:txBody>
                  <a:tcPr anchor="ctr"/>
                </a:tc>
                <a:tc>
                  <a:txBody>
                    <a:bodyPr/>
                    <a:lstStyle/>
                    <a:p>
                      <a:pPr algn="ctr"/>
                      <a:r>
                        <a:rPr lang="en-US" b="0" i="0">
                          <a:latin typeface="+mn-lt"/>
                          <a:cs typeface="Calibri" panose="020F0502020204030204" pitchFamily="34" charset="0"/>
                        </a:rPr>
                        <a:t>88</a:t>
                      </a:r>
                    </a:p>
                  </a:txBody>
                  <a:tcPr anchor="ctr"/>
                </a:tc>
                <a:extLst>
                  <a:ext uri="{0D108BD9-81ED-4DB2-BD59-A6C34878D82A}">
                    <a16:rowId xmlns:a16="http://schemas.microsoft.com/office/drawing/2014/main" val="1671386868"/>
                  </a:ext>
                </a:extLst>
              </a:tr>
              <a:tr h="653366">
                <a:tc>
                  <a:txBody>
                    <a:bodyPr/>
                    <a:lstStyle/>
                    <a:p>
                      <a:pPr algn="ctr"/>
                      <a:r>
                        <a:rPr lang="en-US" b="0" i="0" dirty="0">
                          <a:latin typeface="+mn-lt"/>
                          <a:cs typeface="Calibri" panose="020F0502020204030204" pitchFamily="34" charset="0"/>
                        </a:rPr>
                        <a:t>Knowledge retention</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75</a:t>
                      </a:r>
                    </a:p>
                  </a:txBody>
                  <a:tcPr anchor="ctr"/>
                </a:tc>
                <a:tc>
                  <a:txBody>
                    <a:bodyPr/>
                    <a:lstStyle/>
                    <a:p>
                      <a:pPr algn="ctr"/>
                      <a:r>
                        <a:rPr lang="en-US" b="0" i="0">
                          <a:latin typeface="+mn-lt"/>
                          <a:cs typeface="Calibri" panose="020F0502020204030204" pitchFamily="34" charset="0"/>
                        </a:rPr>
                        <a:t>80</a:t>
                      </a:r>
                    </a:p>
                  </a:txBody>
                  <a:tcPr anchor="ctr"/>
                </a:tc>
                <a:extLst>
                  <a:ext uri="{0D108BD9-81ED-4DB2-BD59-A6C34878D82A}">
                    <a16:rowId xmlns:a16="http://schemas.microsoft.com/office/drawing/2014/main" val="380626418"/>
                  </a:ext>
                </a:extLst>
              </a:tr>
              <a:tr h="653366">
                <a:tc>
                  <a:txBody>
                    <a:bodyPr/>
                    <a:lstStyle/>
                    <a:p>
                      <a:pPr algn="ctr"/>
                      <a:r>
                        <a:rPr lang="en-US" b="0" i="0" dirty="0">
                          <a:latin typeface="+mn-lt"/>
                          <a:cs typeface="Calibri" panose="020F0502020204030204" pitchFamily="34" charset="0"/>
                        </a:rPr>
                        <a:t>Post-presentation surveys</a:t>
                      </a:r>
                    </a:p>
                  </a:txBody>
                  <a:tcPr anchor="ctr"/>
                </a:tc>
                <a:tc>
                  <a:txBody>
                    <a:bodyPr/>
                    <a:lstStyle/>
                    <a:p>
                      <a:pPr algn="ctr"/>
                      <a:r>
                        <a:rPr lang="en-US" b="0" i="0">
                          <a:latin typeface="+mn-lt"/>
                          <a:cs typeface="Calibri" panose="020F0502020204030204" pitchFamily="34" charset="0"/>
                        </a:rPr>
                        <a:t>Average rating</a:t>
                      </a:r>
                    </a:p>
                  </a:txBody>
                  <a:tcPr anchor="ctr"/>
                </a:tc>
                <a:tc>
                  <a:txBody>
                    <a:bodyPr/>
                    <a:lstStyle/>
                    <a:p>
                      <a:pPr algn="ctr"/>
                      <a:r>
                        <a:rPr lang="en-US" b="0" i="0">
                          <a:latin typeface="+mn-lt"/>
                          <a:cs typeface="Calibri" panose="020F0502020204030204" pitchFamily="34" charset="0"/>
                        </a:rPr>
                        <a:t>4.2</a:t>
                      </a:r>
                    </a:p>
                  </a:txBody>
                  <a:tcPr anchor="ctr"/>
                </a:tc>
                <a:tc>
                  <a:txBody>
                    <a:bodyPr/>
                    <a:lstStyle/>
                    <a:p>
                      <a:pPr algn="ctr"/>
                      <a:r>
                        <a:rPr lang="en-US" b="0" i="0">
                          <a:latin typeface="+mn-lt"/>
                          <a:cs typeface="Calibri" panose="020F0502020204030204" pitchFamily="34" charset="0"/>
                        </a:rPr>
                        <a:t>4.5</a:t>
                      </a:r>
                    </a:p>
                  </a:txBody>
                  <a:tcPr anchor="ctr"/>
                </a:tc>
                <a:extLst>
                  <a:ext uri="{0D108BD9-81ED-4DB2-BD59-A6C34878D82A}">
                    <a16:rowId xmlns:a16="http://schemas.microsoft.com/office/drawing/2014/main" val="2132482967"/>
                  </a:ext>
                </a:extLst>
              </a:tr>
              <a:tr h="653366">
                <a:tc>
                  <a:txBody>
                    <a:bodyPr/>
                    <a:lstStyle/>
                    <a:p>
                      <a:pPr algn="ctr"/>
                      <a:r>
                        <a:rPr lang="en-US" b="0" i="0" dirty="0">
                          <a:latin typeface="+mn-lt"/>
                          <a:cs typeface="Calibri" panose="020F0502020204030204" pitchFamily="34" charset="0"/>
                        </a:rPr>
                        <a:t>Referral rate</a:t>
                      </a:r>
                    </a:p>
                  </a:txBody>
                  <a:tcPr anchor="ctr"/>
                </a:tc>
                <a:tc>
                  <a:txBody>
                    <a:bodyPr/>
                    <a:lstStyle/>
                    <a:p>
                      <a:pPr algn="ctr"/>
                      <a:r>
                        <a:rPr lang="en-US" b="0" i="0">
                          <a:latin typeface="+mn-lt"/>
                          <a:cs typeface="Calibri" panose="020F0502020204030204" pitchFamily="34" charset="0"/>
                        </a:rPr>
                        <a:t>Percentage (%)</a:t>
                      </a:r>
                    </a:p>
                  </a:txBody>
                  <a:tcPr anchor="ctr"/>
                </a:tc>
                <a:tc>
                  <a:txBody>
                    <a:bodyPr/>
                    <a:lstStyle/>
                    <a:p>
                      <a:pPr algn="ctr"/>
                      <a:r>
                        <a:rPr lang="en-US" b="0" i="0">
                          <a:latin typeface="+mn-lt"/>
                          <a:cs typeface="Calibri" panose="020F0502020204030204" pitchFamily="34" charset="0"/>
                        </a:rPr>
                        <a:t>10</a:t>
                      </a:r>
                    </a:p>
                  </a:txBody>
                  <a:tcPr anchor="ctr"/>
                </a:tc>
                <a:tc>
                  <a:txBody>
                    <a:bodyPr/>
                    <a:lstStyle/>
                    <a:p>
                      <a:pPr algn="ctr"/>
                      <a:r>
                        <a:rPr lang="en-US" b="0" i="0">
                          <a:latin typeface="+mn-lt"/>
                          <a:cs typeface="Calibri" panose="020F0502020204030204" pitchFamily="34" charset="0"/>
                        </a:rPr>
                        <a:t>12</a:t>
                      </a:r>
                    </a:p>
                  </a:txBody>
                  <a:tcPr anchor="ctr"/>
                </a:tc>
                <a:extLst>
                  <a:ext uri="{0D108BD9-81ED-4DB2-BD59-A6C34878D82A}">
                    <a16:rowId xmlns:a16="http://schemas.microsoft.com/office/drawing/2014/main" val="3936251906"/>
                  </a:ext>
                </a:extLst>
              </a:tr>
              <a:tr h="653366">
                <a:tc>
                  <a:txBody>
                    <a:bodyPr/>
                    <a:lstStyle/>
                    <a:p>
                      <a:pPr algn="ctr"/>
                      <a:r>
                        <a:rPr lang="en-US" b="0" i="0" dirty="0">
                          <a:latin typeface="+mn-lt"/>
                          <a:cs typeface="Calibri" panose="020F0502020204030204" pitchFamily="34" charset="0"/>
                        </a:rPr>
                        <a:t>Collaboration opportunities</a:t>
                      </a:r>
                    </a:p>
                  </a:txBody>
                  <a:tcPr anchor="ctr"/>
                </a:tc>
                <a:tc>
                  <a:txBody>
                    <a:bodyPr/>
                    <a:lstStyle/>
                    <a:p>
                      <a:pPr algn="ctr"/>
                      <a:r>
                        <a:rPr lang="en-US" b="0" i="0" dirty="0">
                          <a:latin typeface="+mn-lt"/>
                          <a:cs typeface="Calibri" panose="020F0502020204030204" pitchFamily="34" charset="0"/>
                        </a:rPr>
                        <a:t># of opportunities</a:t>
                      </a:r>
                    </a:p>
                  </a:txBody>
                  <a:tcPr anchor="ctr"/>
                </a:tc>
                <a:tc>
                  <a:txBody>
                    <a:bodyPr/>
                    <a:lstStyle/>
                    <a:p>
                      <a:pPr algn="ctr"/>
                      <a:r>
                        <a:rPr lang="en-US" b="0" i="0" dirty="0">
                          <a:latin typeface="+mn-lt"/>
                          <a:cs typeface="Calibri" panose="020F0502020204030204" pitchFamily="34" charset="0"/>
                        </a:rPr>
                        <a:t>8</a:t>
                      </a:r>
                    </a:p>
                  </a:txBody>
                  <a:tcPr anchor="ctr"/>
                </a:tc>
                <a:tc>
                  <a:txBody>
                    <a:bodyPr/>
                    <a:lstStyle/>
                    <a:p>
                      <a:pPr algn="ctr"/>
                      <a:r>
                        <a:rPr lang="en-US" b="0" i="0" dirty="0">
                          <a:latin typeface="+mn-lt"/>
                          <a:cs typeface="Calibri" panose="020F0502020204030204" pitchFamily="34" charset="0"/>
                        </a:rPr>
                        <a:t>10</a:t>
                      </a:r>
                    </a:p>
                  </a:txBody>
                  <a:tcPr anchor="ctr"/>
                </a:tc>
                <a:extLst>
                  <a:ext uri="{0D108BD9-81ED-4DB2-BD59-A6C34878D82A}">
                    <a16:rowId xmlns:a16="http://schemas.microsoft.com/office/drawing/2014/main" val="568537164"/>
                  </a:ext>
                </a:extLst>
              </a:tr>
            </a:tbl>
          </a:graphicData>
        </a:graphic>
      </p:graphicFrame>
    </p:spTree>
    <p:extLst>
      <p:ext uri="{BB962C8B-B14F-4D97-AF65-F5344CB8AC3E}">
        <p14:creationId xmlns:p14="http://schemas.microsoft.com/office/powerpoint/2010/main" val="4233691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1"/>
          </p:nvPr>
        </p:nvPicPr>
        <p:blipFill>
          <a:blip r:embed="rId2"/>
          <a:srcRect/>
          <a:stretch/>
        </p:blipFill>
        <p:spPr>
          <a:xfrm>
            <a:off x="0" y="0"/>
            <a:ext cx="12192000" cy="6858000"/>
          </a:xfrm>
        </p:spPr>
      </p:pic>
      <p:sp>
        <p:nvSpPr>
          <p:cNvPr id="7" name="Title 6">
            <a:extLst>
              <a:ext uri="{FF2B5EF4-FFF2-40B4-BE49-F238E27FC236}">
                <a16:creationId xmlns:a16="http://schemas.microsoft.com/office/drawing/2014/main" id="{4AB1CD4B-2C7F-1593-8E69-B7450F3DCAD6}"/>
              </a:ext>
            </a:extLst>
          </p:cNvPr>
          <p:cNvSpPr>
            <a:spLocks noGrp="1"/>
          </p:cNvSpPr>
          <p:nvPr>
            <p:ph type="title"/>
          </p:nvPr>
        </p:nvSpPr>
        <p:spPr>
          <a:xfrm>
            <a:off x="1362437" y="400485"/>
            <a:ext cx="9467127" cy="2527911"/>
          </a:xfrm>
        </p:spPr>
        <p:txBody>
          <a:bodyPr/>
          <a:lstStyle/>
          <a:p>
            <a:r>
              <a:rPr lang="en-US" dirty="0"/>
              <a:t>THANK YOU</a:t>
            </a:r>
          </a:p>
        </p:txBody>
      </p:sp>
      <p:sp>
        <p:nvSpPr>
          <p:cNvPr id="8" name="Text Placeholder 7">
            <a:extLst>
              <a:ext uri="{FF2B5EF4-FFF2-40B4-BE49-F238E27FC236}">
                <a16:creationId xmlns:a16="http://schemas.microsoft.com/office/drawing/2014/main" id="{86613063-168A-02B8-4326-BB842F3B83E2}"/>
              </a:ext>
            </a:extLst>
          </p:cNvPr>
          <p:cNvSpPr>
            <a:spLocks noGrp="1"/>
          </p:cNvSpPr>
          <p:nvPr>
            <p:ph type="body" sz="quarter" idx="10"/>
          </p:nvPr>
        </p:nvSpPr>
        <p:spPr>
          <a:xfrm>
            <a:off x="1362075" y="3738622"/>
            <a:ext cx="9467850" cy="2527911"/>
          </a:xfrm>
        </p:spPr>
        <p:txBody>
          <a:bodyPr/>
          <a:lstStyle/>
          <a:p>
            <a:r>
              <a:rPr lang="en-US" dirty="0"/>
              <a:t>Brita Tamm</a:t>
            </a:r>
          </a:p>
          <a:p>
            <a:r>
              <a:rPr lang="en-US" dirty="0"/>
              <a:t>502-555-0152</a:t>
            </a:r>
          </a:p>
          <a:p>
            <a:r>
              <a:rPr lang="en-US" dirty="0"/>
              <a:t>brita@firstupconsultants.com</a:t>
            </a:r>
          </a:p>
          <a:p>
            <a:r>
              <a:rPr lang="en-US" dirty="0"/>
              <a:t>www.firstupconsultants.com</a:t>
            </a:r>
          </a:p>
          <a:p>
            <a:endParaRPr lang="en-US" dirty="0"/>
          </a:p>
        </p:txBody>
      </p:sp>
    </p:spTree>
    <p:extLst>
      <p:ext uri="{BB962C8B-B14F-4D97-AF65-F5344CB8AC3E}">
        <p14:creationId xmlns:p14="http://schemas.microsoft.com/office/powerpoint/2010/main" val="218447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258910" y="0"/>
            <a:ext cx="5933090" cy="6258910"/>
          </a:xfrm>
          <a:noFill/>
        </p:spPr>
        <p:txBody>
          <a:bodyPr anchor="t">
            <a:normAutofit fontScale="85000" lnSpcReduction="20000"/>
          </a:bodyPr>
          <a:lstStyle/>
          <a:p>
            <a:pPr marL="0" marR="0">
              <a:lnSpc>
                <a:spcPct val="115000"/>
              </a:lnSpc>
              <a:spcBef>
                <a:spcPts val="0"/>
              </a:spcBef>
              <a:spcAft>
                <a:spcPts val="800"/>
              </a:spcAft>
            </a:pPr>
            <a:r>
              <a:rPr lang="en-US" sz="2100" b="1" kern="100" dirty="0">
                <a:effectLst/>
                <a:latin typeface="Aptos" panose="020B0004020202020204" pitchFamily="34" charset="0"/>
                <a:ea typeface="Aptos" panose="020B0004020202020204" pitchFamily="34" charset="0"/>
                <a:cs typeface="Times New Roman" panose="02020603050405020304" pitchFamily="18" charset="0"/>
              </a:rPr>
              <a:t>Introduction &amp; Overview</a:t>
            </a:r>
            <a:endParaRPr lang="en-US" sz="2100" kern="100" dirty="0">
              <a:effectLst/>
              <a:latin typeface="Aptos" panose="020B0004020202020204" pitchFamily="34" charset="0"/>
              <a:ea typeface="Aptos" panose="020B0004020202020204" pitchFamily="34" charset="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Project Objective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In this project, we will use what we have previously learned in class to explore, clean-up, and analyze data from a telecommunications provider to help identify customers who are likely to churn, and why.</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Importance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There are many uses for this data to keep telecommunication competitive, and significant value in understanding not just who might churn, but why.</a:t>
            </a:r>
          </a:p>
          <a:p>
            <a:r>
              <a:rPr lang="en-US" sz="1800" dirty="0">
                <a:effectLst/>
                <a:latin typeface="Aptos" panose="020B0004020202020204" pitchFamily="34" charset="0"/>
                <a:ea typeface="Aptos" panose="020B0004020202020204" pitchFamily="34" charset="0"/>
                <a:cs typeface="Times New Roman" panose="02020603050405020304" pitchFamily="18" charset="0"/>
              </a:rPr>
              <a:t>Understanding this data will help companies predict Revenue retention, help with cost efficiency, Strategic decision making, Customer experience improvement, market adaptation, and utilizing data driven insights to provide more precise marketing, product development, and customer service improvements.</a:t>
            </a:r>
            <a:endParaRPr lang="en-US" dirty="0"/>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2286000"/>
            <a:ext cx="9144000" cy="2286000"/>
          </a:xfrm>
          <a:noFill/>
        </p:spPr>
        <p:txBody>
          <a:bodyPr/>
          <a:lstStyle/>
          <a:p>
            <a:pPr marL="0" marR="0">
              <a:lnSpc>
                <a:spcPct val="115000"/>
              </a:lnSpc>
              <a:spcBef>
                <a:spcPts val="0"/>
              </a:spcBef>
              <a:spcAft>
                <a:spcPts val="800"/>
              </a:spcAft>
            </a:pPr>
            <a:br>
              <a:rPr lang="en-US" sz="1800" b="1"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Source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 Kaggle competition for predicting customer churn for a telecoms company. </a:t>
            </a: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br>
              <a:rPr lang="en-US" sz="1800" kern="100" dirty="0">
                <a:effectLst/>
                <a:latin typeface="Aptos" panose="020B0004020202020204" pitchFamily="34" charset="0"/>
                <a:ea typeface="Aptos" panose="020B0004020202020204" pitchFamily="34" charset="0"/>
                <a:cs typeface="Times New Roman" panose="02020603050405020304" pitchFamily="18" charset="0"/>
              </a:rPr>
            </a:br>
            <a:r>
              <a:rPr lang="en-US" sz="1800" kern="100" dirty="0">
                <a:effectLst/>
                <a:latin typeface="Aptos" panose="020B0004020202020204" pitchFamily="34" charset="0"/>
                <a:ea typeface="Aptos" panose="020B0004020202020204" pitchFamily="34" charset="0"/>
                <a:cs typeface="Times New Roman" panose="02020603050405020304" pitchFamily="18" charset="0"/>
              </a:rPr>
              <a:t>Kaggle. (2020). Customer Churn Prediction 2020 [Dataset]. Kaggle. Retrieved from [URL]</a:t>
            </a:r>
          </a:p>
        </p:txBody>
      </p:sp>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1076233"/>
            <a:ext cx="9144000" cy="683219"/>
          </a:xfrm>
        </p:spPr>
        <p:txBody>
          <a:bodyPr/>
          <a:lstStyle/>
          <a:p>
            <a:r>
              <a:rPr lang="en-US" sz="2400" b="1" kern="100" dirty="0">
                <a:effectLst/>
                <a:latin typeface="Aptos" panose="020B0004020202020204" pitchFamily="34" charset="0"/>
                <a:ea typeface="Aptos" panose="020B0004020202020204" pitchFamily="34" charset="0"/>
                <a:cs typeface="Times New Roman" panose="02020603050405020304" pitchFamily="18" charset="0"/>
              </a:rPr>
              <a:t>Data Source</a:t>
            </a:r>
            <a:endParaRPr lang="en-US" dirty="0"/>
          </a:p>
        </p:txBody>
      </p:sp>
    </p:spTree>
    <p:extLst>
      <p:ext uri="{BB962C8B-B14F-4D97-AF65-F5344CB8AC3E}">
        <p14:creationId xmlns:p14="http://schemas.microsoft.com/office/powerpoint/2010/main" val="1679936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1" y="203375"/>
            <a:ext cx="10515600" cy="1325880"/>
          </a:xfrm>
          <a:noFill/>
        </p:spPr>
        <p:txBody>
          <a:bodyPr anchor="ctr"/>
          <a:lstStyle/>
          <a:p>
            <a:r>
              <a:rPr lang="en-US" dirty="0"/>
              <a:t>How does predicting churn relate to the telecommunications industry?</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1529255"/>
            <a:ext cx="5212079" cy="4774708"/>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Revenue Retention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Telecom companies operate in a highly competitive market where customer acquisition costs are significantly high. Predicting churn allows companies to intervene before a customer leaves, potentially saving the cost of acquiring a new customer, which can be 5 to 10 times more expensive than retaining an existing one.</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Cost Efficiency</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By identifying at-risk customers, telecom companies can tailor their retention strategies. This might involve offering personalized promotions, better service plans, or resolving customer service issues, which are generally more cost-effective than marketing to new customers.</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Strategic Decision Making</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Understanding churn patterns helps in strategic planning. For instance, if certain demographic or service usage patterns correlate with higher churn, companies can adjust their service offerings or marketing strategies accordingly.</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6463862" y="1529255"/>
            <a:ext cx="5728137" cy="4774707"/>
          </a:xfrm>
          <a:noFill/>
        </p:spPr>
        <p:txBody>
          <a:bodyPr>
            <a:normAutofit fontScale="85000" lnSpcReduction="10000"/>
          </a:bodyPr>
          <a:lstStyle/>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Customer Experience Improvement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Churn prediction models often highlight areas where customer experience is lacking. By addressing these, companies not only reduce churn but also enhance overall customer satisfaction, potentially leading to positive word-of-mouth and increased customer loyalty.</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Market Adaptation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telecom industry evolves rapidly with technological advancements. Predicting churn can help companies stay ahead by understanding how new technologies or services impact customer retention. For example, the shift towards bundled services (like combining mobile and broadband) has been shown to reduce churn.</a:t>
            </a:r>
          </a:p>
          <a:p>
            <a:pPr marL="342900" marR="0" lvl="0" indent="-342900">
              <a:lnSpc>
                <a:spcPct val="115000"/>
              </a:lnSpc>
              <a:spcBef>
                <a:spcPts val="0"/>
              </a:spcBef>
              <a:spcAft>
                <a:spcPts val="800"/>
              </a:spcAft>
              <a:buFont typeface="Wingdings" panose="05000000000000000000" pitchFamily="2" charset="2"/>
              <a:buChar char="§"/>
              <a:tabLst>
                <a:tab pos="457200" algn="l"/>
              </a:tabLs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Data-Driven Insights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The use of advanced analytics and machine learning for churn prediction provides telecom companies with insights not just into who might leave but why. This data-driven approach allows for more precise marketing, product development, and customer service improvements.</a:t>
            </a:r>
          </a:p>
          <a:p>
            <a:pPr lvl="1"/>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3">
            <a:alphaModFix amt="40000"/>
            <a:extLst>
              <a:ext uri="{BEBA8EAE-BF5A-486C-A8C5-ECC9F3942E4B}">
                <a14:imgProps xmlns:a14="http://schemas.microsoft.com/office/drawing/2010/main">
                  <a14:imgLayer r:embed="rId4">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2286000"/>
            <a:ext cx="9144000" cy="2286000"/>
          </a:xfrm>
        </p:spPr>
        <p:txBody>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Overview</a:t>
            </a:r>
            <a:endParaRPr lang="en-US" dirty="0"/>
          </a:p>
        </p:txBody>
      </p:sp>
    </p:spTree>
    <p:extLst>
      <p:ext uri="{BB962C8B-B14F-4D97-AF65-F5344CB8AC3E}">
        <p14:creationId xmlns:p14="http://schemas.microsoft.com/office/powerpoint/2010/main" val="467869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6" y="0"/>
            <a:ext cx="6241651" cy="1710354"/>
          </a:xfrm>
          <a:noFill/>
        </p:spPr>
        <p:txBody>
          <a:bodyPr anchor="ctr"/>
          <a:lstStyle/>
          <a:p>
            <a:pPr algn="ctr"/>
            <a:r>
              <a:rPr lang="en-US" dirty="0"/>
              <a:t>Structure of The data</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4287838" y="1371599"/>
            <a:ext cx="7904162" cy="4666593"/>
          </a:xfrm>
          <a:noFill/>
        </p:spPr>
        <p:txBody>
          <a:bodyPr vert="horz" lIns="91440" tIns="45720" rIns="91440" bIns="45720" rtlCol="0" anchor="t">
            <a:normAutofit/>
          </a:bodyPr>
          <a:lstStyle/>
          <a:p>
            <a:pPr marL="0" marR="0" lvl="0" indent="0">
              <a:lnSpc>
                <a:spcPct val="115000"/>
              </a:lnSpc>
              <a:spcBef>
                <a:spcPts val="0"/>
              </a:spcBef>
              <a:spcAft>
                <a:spcPts val="800"/>
              </a:spcAft>
              <a:buSzPts val="1000"/>
              <a:buNone/>
              <a:tabLst>
                <a:tab pos="457200" algn="l"/>
              </a:tabLst>
            </a:pPr>
            <a:r>
              <a:rPr lang="en-US" sz="1200"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This dataset contains 4250 samples. Each sample contains 9 features </a:t>
            </a:r>
            <a:r>
              <a:rPr lang="en-US" sz="1400" kern="100" dirty="0">
                <a:latin typeface="Aptos" panose="020B0004020202020204" pitchFamily="34" charset="0"/>
                <a:ea typeface="Aptos" panose="020B0004020202020204" pitchFamily="34" charset="0"/>
                <a:cs typeface="Times New Roman" panose="02020603050405020304" pitchFamily="18" charset="0"/>
              </a:rPr>
              <a:t>a</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nd 1 </a:t>
            </a:r>
            <a:r>
              <a:rPr lang="en-US" sz="1400" kern="100" dirty="0" err="1">
                <a:effectLst/>
                <a:latin typeface="Aptos" panose="020B0004020202020204" pitchFamily="34" charset="0"/>
                <a:ea typeface="Aptos" panose="020B0004020202020204" pitchFamily="34" charset="0"/>
                <a:cs typeface="Times New Roman" panose="02020603050405020304" pitchFamily="18" charset="0"/>
              </a:rPr>
              <a:t>boolean</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variable "churn" which indicates the class of the sample. The 9 input features and 1 	target variable are: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State</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 two-letter abbreviation of the US state of customer residence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Age:</a:t>
            </a:r>
            <a:r>
              <a:rPr lang="en-US" sz="1400" kern="100" dirty="0">
                <a:solidFill>
                  <a:srgbClr val="374151"/>
                </a:solidFill>
                <a:effectLst/>
                <a:latin typeface="Source Sans Pro" panose="020B0503030403020204" pitchFamily="34" charset="0"/>
                <a:ea typeface="Aptos" panose="020B0004020202020204" pitchFamily="34" charset="0"/>
                <a:cs typeface="Times New Roman" panose="02020603050405020304" pitchFamily="18" charset="0"/>
              </a:rPr>
              <a:t> customer's age</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Area code: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three-digit area code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Voice_mail_plan</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or not customer has a voicemail plan</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Number_vmail_messages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voicemail messages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Total_day_minutes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minutes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Total_day_calls</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number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err="1">
                <a:effectLst/>
                <a:latin typeface="Aptos" panose="020B0004020202020204" pitchFamily="34" charset="0"/>
                <a:ea typeface="Aptos" panose="020B0004020202020204" pitchFamily="34" charset="0"/>
                <a:cs typeface="Times New Roman" panose="02020603050405020304" pitchFamily="18" charset="0"/>
              </a:rPr>
              <a:t>Total_day_charge</a:t>
            </a:r>
            <a:r>
              <a:rPr lang="en-US" sz="1400" b="1" kern="100" dirty="0">
                <a:effectLst/>
                <a:latin typeface="Aptos" panose="020B0004020202020204" pitchFamily="34" charset="0"/>
                <a:ea typeface="Aptos" panose="020B0004020202020204" pitchFamily="34" charset="0"/>
                <a:cs typeface="Times New Roman" panose="02020603050405020304" pitchFamily="18" charset="0"/>
              </a:rPr>
              <a:t>: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total charge of day calls</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Number of customer service calls: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number of calls to customer service</a:t>
            </a:r>
          </a:p>
          <a:p>
            <a:pPr marL="742950" marR="0" lvl="1" indent="-285750">
              <a:lnSpc>
                <a:spcPct val="115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panose="020B0004020202020204" pitchFamily="34" charset="0"/>
                <a:ea typeface="Aptos" panose="020B0004020202020204" pitchFamily="34" charset="0"/>
                <a:cs typeface="Times New Roman" panose="02020603050405020304" pitchFamily="18" charset="0"/>
              </a:rPr>
              <a:t>Churn:  </a:t>
            </a:r>
            <a:r>
              <a:rPr lang="en-US" sz="1400" kern="100" dirty="0">
                <a:effectLst/>
                <a:latin typeface="Aptos" panose="020B0004020202020204" pitchFamily="34" charset="0"/>
                <a:ea typeface="Aptos" panose="020B0004020202020204" pitchFamily="34" charset="0"/>
                <a:cs typeface="Times New Roman" panose="02020603050405020304" pitchFamily="18" charset="0"/>
              </a:rPr>
              <a:t>whether the customer has churned or not</a:t>
            </a:r>
          </a:p>
        </p:txBody>
      </p:sp>
    </p:spTree>
    <p:extLst>
      <p:ext uri="{BB962C8B-B14F-4D97-AF65-F5344CB8AC3E}">
        <p14:creationId xmlns:p14="http://schemas.microsoft.com/office/powerpoint/2010/main" val="366667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2900680"/>
          </a:xfrm>
          <a:noFill/>
        </p:spPr>
        <p:txBody>
          <a:bodyPr>
            <a:noAutofit/>
          </a:bodyPr>
          <a:lstStyle/>
          <a:p>
            <a:r>
              <a:rPr lang="en-US" dirty="0"/>
              <a:t>Our Approach</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1117600" y="4145280"/>
            <a:ext cx="5066250" cy="690880"/>
          </a:xfrm>
        </p:spPr>
        <p:txBody>
          <a:bodyPr/>
          <a:lstStyle/>
          <a:p>
            <a:endParaRPr lang="en-US" dirty="0"/>
          </a:p>
        </p:txBody>
      </p:sp>
    </p:spTree>
    <p:extLst>
      <p:ext uri="{BB962C8B-B14F-4D97-AF65-F5344CB8AC3E}">
        <p14:creationId xmlns:p14="http://schemas.microsoft.com/office/powerpoint/2010/main" val="3930438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1456695"/>
            <a:ext cx="5079124" cy="4137189"/>
          </a:xfrm>
        </p:spPr>
        <p:txBody>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Importation and Preparation</a:t>
            </a:r>
            <a:r>
              <a:rPr lang="en-US" dirty="0">
                <a:effectLst/>
              </a:rPr>
              <a:t> </a:t>
            </a: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800" dirty="0">
                <a:effectLst/>
                <a:latin typeface="Aptos" panose="020B0004020202020204" pitchFamily="34" charset="0"/>
                <a:ea typeface="Aptos" panose="020B0004020202020204" pitchFamily="34" charset="0"/>
                <a:cs typeface="Times New Roman" panose="02020603050405020304" pitchFamily="18" charset="0"/>
              </a:rPr>
              <a:t>We utilized Python libraries like pandas for data manipulation, </a:t>
            </a:r>
            <a:r>
              <a:rPr lang="en-US" sz="1800" dirty="0" err="1">
                <a:effectLst/>
                <a:latin typeface="Aptos" panose="020B0004020202020204" pitchFamily="34" charset="0"/>
                <a:ea typeface="Aptos" panose="020B0004020202020204" pitchFamily="34" charset="0"/>
                <a:cs typeface="Times New Roman" panose="02020603050405020304" pitchFamily="18" charset="0"/>
              </a:rPr>
              <a:t>numpy</a:t>
            </a:r>
            <a:r>
              <a:rPr lang="en-US" sz="1800" dirty="0">
                <a:effectLst/>
                <a:latin typeface="Aptos" panose="020B0004020202020204" pitchFamily="34" charset="0"/>
                <a:ea typeface="Aptos" panose="020B0004020202020204" pitchFamily="34" charset="0"/>
                <a:cs typeface="Times New Roman" panose="02020603050405020304" pitchFamily="18" charset="0"/>
              </a:rPr>
              <a:t> for numerical operations, and matplotlib/seaborn for visualization.</a:t>
            </a:r>
            <a:r>
              <a:rPr lang="en-US" dirty="0">
                <a:effectLst/>
              </a:rPr>
              <a:t> </a:t>
            </a:r>
            <a:r>
              <a:rPr lang="en-US" dirty="0"/>
              <a:t>Anticipate common questions</a:t>
            </a: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Data Cleaning and Transformation</a:t>
            </a:r>
            <a:r>
              <a:rPr lang="en-US" dirty="0">
                <a:effectLst/>
              </a:rPr>
              <a:t> </a:t>
            </a:r>
            <a:endParaRPr lang="en-US" dirty="0"/>
          </a:p>
          <a:p>
            <a:pPr marL="0" indent="0">
              <a:buNone/>
            </a:pPr>
            <a:r>
              <a:rPr lang="en-US" dirty="0"/>
              <a:t>The dataset was loaded into a </a:t>
            </a:r>
            <a:r>
              <a:rPr lang="en-US" dirty="0" err="1"/>
              <a:t>DataFrame</a:t>
            </a:r>
            <a:r>
              <a:rPr lang="en-US" dirty="0"/>
              <a:t>, and we quickly identified key columns such as customer state, age, area code, voice mail plan, and total call metrics (minutes, charges, and number of customer service calls).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4" y="1456696"/>
            <a:ext cx="4894006" cy="4137189"/>
          </a:xfrm>
          <a:noFill/>
        </p:spPr>
        <p:txBody>
          <a:bodyPr>
            <a:normAutofit fontScale="85000" lnSpcReduction="10000"/>
          </a:bodyPr>
          <a:lstStyle/>
          <a:p>
            <a:r>
              <a:rPr lang="en-US" sz="1800" b="1" dirty="0">
                <a:effectLst/>
                <a:latin typeface="Aptos" panose="020B0004020202020204" pitchFamily="34" charset="0"/>
                <a:ea typeface="Aptos" panose="020B0004020202020204" pitchFamily="34" charset="0"/>
                <a:cs typeface="Times New Roman" panose="02020603050405020304" pitchFamily="18" charset="0"/>
              </a:rPr>
              <a:t>Handling Missing Values</a:t>
            </a:r>
            <a:r>
              <a:rPr lang="en-US" dirty="0">
                <a:effectLst/>
              </a:rPr>
              <a:t> </a:t>
            </a:r>
          </a:p>
          <a:p>
            <a:endParaRPr lang="en-US" dirty="0"/>
          </a:p>
          <a:p>
            <a:pPr marL="0" marR="0">
              <a:spcBef>
                <a:spcPts val="0"/>
              </a:spcBef>
              <a:spcAft>
                <a:spcPts val="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encountered a few missing or inconsistent entries during the cleaning phase. These were handled by either filling them with averages for numerical data or the most common category for categorical values.</a:t>
            </a:r>
          </a:p>
          <a:p>
            <a:pPr lvl="1"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Exploratory Data Analysis (EDA)</a:t>
            </a: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Using Seaborn and Matplotlib, we plotted graphs like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churn distribution</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across age groups, the number of customer service calls, and call charges to identify patterns and trends.</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found that </a:t>
            </a:r>
            <a:r>
              <a:rPr lang="en-US" sz="1800" b="1" kern="100" dirty="0">
                <a:effectLst/>
                <a:latin typeface="Aptos" panose="020B0004020202020204" pitchFamily="34" charset="0"/>
                <a:ea typeface="Aptos" panose="020B0004020202020204" pitchFamily="34" charset="0"/>
                <a:cs typeface="Times New Roman" panose="02020603050405020304" pitchFamily="18" charset="0"/>
              </a:rPr>
              <a:t>total minutes spent on customer service calls</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correlated strongly with churn, indicating that frustrated customers tended to leave.</a:t>
            </a:r>
          </a:p>
          <a:p>
            <a:pPr marL="285750" marR="0" indent="-285750">
              <a:spcBef>
                <a:spcPts val="0"/>
              </a:spcBef>
              <a:spcAft>
                <a:spcPts val="0"/>
              </a:spcAft>
              <a:buFont typeface="Arial" panose="020B0604020202020204" pitchFamily="34" charset="0"/>
              <a:buChar char="•"/>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285750" marR="0" indent="-285750">
              <a:spcBef>
                <a:spcPts val="0"/>
              </a:spcBef>
              <a:spcAft>
                <a:spcPts val="0"/>
              </a:spcAft>
              <a:buFont typeface="Arial" panose="020B0604020202020204" pitchFamily="34" charset="0"/>
              <a:buChar char="•"/>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Insight</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We also noted that younger customers, especially those with high total day minutes, were more likely to churn.</a:t>
            </a:r>
          </a:p>
          <a:p>
            <a:pPr lvl="1" indent="0">
              <a:buNone/>
            </a:pPr>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1F496-4B64-9B33-1A8E-780B1AA794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7E3261-C434-5B75-10E3-5EECF1B0F488}"/>
              </a:ext>
            </a:extLst>
          </p:cNvPr>
          <p:cNvSpPr>
            <a:spLocks noGrp="1"/>
          </p:cNvSpPr>
          <p:nvPr>
            <p:ph type="title"/>
          </p:nvPr>
        </p:nvSpPr>
        <p:spPr>
          <a:xfrm>
            <a:off x="838200" y="365760"/>
            <a:ext cx="10515600" cy="1325880"/>
          </a:xfrm>
          <a:noFill/>
        </p:spPr>
        <p:txBody>
          <a:bodyPr anchor="ctr"/>
          <a:lstStyle/>
          <a:p>
            <a:pPr marL="0" marR="0">
              <a:spcBef>
                <a:spcPts val="0"/>
              </a:spcBef>
              <a:spcAft>
                <a:spcPts val="0"/>
              </a:spcAft>
            </a:pPr>
            <a:r>
              <a:rPr lang="en-US" sz="1800" b="1" kern="100" dirty="0">
                <a:effectLst/>
                <a:latin typeface="Aptos" panose="020B0004020202020204" pitchFamily="34" charset="0"/>
                <a:ea typeface="Aptos" panose="020B0004020202020204" pitchFamily="34" charset="0"/>
                <a:cs typeface="Times New Roman" panose="02020603050405020304" pitchFamily="18" charset="0"/>
              </a:rPr>
              <a:t>Unanticipated Insights and Problems Encountered</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2" name="Content Placeholder 51">
            <a:extLst>
              <a:ext uri="{FF2B5EF4-FFF2-40B4-BE49-F238E27FC236}">
                <a16:creationId xmlns:a16="http://schemas.microsoft.com/office/drawing/2014/main" id="{30B4F424-C852-EDA4-C8D4-2DA0B19883FE}"/>
              </a:ext>
            </a:extLst>
          </p:cNvPr>
          <p:cNvSpPr>
            <a:spLocks noGrp="1"/>
          </p:cNvSpPr>
          <p:nvPr>
            <p:ph sz="quarter" idx="13"/>
          </p:nvPr>
        </p:nvSpPr>
        <p:spPr>
          <a:xfrm>
            <a:off x="838200" y="1456695"/>
            <a:ext cx="5079124" cy="4137189"/>
          </a:xfrm>
        </p:spPr>
        <p:txBody>
          <a:bodyPr>
            <a:normAutofit/>
          </a:bodyPr>
          <a:lstStyle/>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Complexity of Customer Behavior</a:t>
            </a:r>
            <a:r>
              <a:rPr lang="en-US" sz="1800" dirty="0">
                <a:effectLst/>
                <a:latin typeface="Aptos" panose="020B0004020202020204" pitchFamily="34" charset="0"/>
                <a:ea typeface="Aptos" panose="020B0004020202020204" pitchFamily="34" charset="0"/>
                <a:cs typeface="Times New Roman" panose="02020603050405020304" pitchFamily="18" charset="0"/>
              </a:rPr>
              <a:t>: </a:t>
            </a:r>
          </a:p>
          <a:p>
            <a:pPr marL="0" indent="0">
              <a:buNone/>
            </a:pPr>
            <a:r>
              <a:rPr lang="en-US" sz="1800" dirty="0">
                <a:effectLst/>
                <a:latin typeface="Aptos" panose="020B0004020202020204" pitchFamily="34" charset="0"/>
                <a:ea typeface="Aptos" panose="020B0004020202020204" pitchFamily="34" charset="0"/>
                <a:cs typeface="Times New Roman" panose="02020603050405020304" pitchFamily="18" charset="0"/>
              </a:rPr>
              <a:t>Initially, we assumed that high usage would lead to churn, but during the analysis, we discovered that </a:t>
            </a:r>
            <a:r>
              <a:rPr lang="en-US" sz="1800" b="1" dirty="0">
                <a:effectLst/>
                <a:latin typeface="Aptos" panose="020B0004020202020204" pitchFamily="34" charset="0"/>
                <a:ea typeface="Aptos" panose="020B0004020202020204" pitchFamily="34" charset="0"/>
                <a:cs typeface="Times New Roman" panose="02020603050405020304" pitchFamily="18" charset="0"/>
              </a:rPr>
              <a:t>high customer service calls</a:t>
            </a:r>
            <a:r>
              <a:rPr lang="en-US" sz="1800" dirty="0">
                <a:effectLst/>
                <a:latin typeface="Aptos" panose="020B0004020202020204" pitchFamily="34" charset="0"/>
                <a:ea typeface="Aptos" panose="020B0004020202020204" pitchFamily="34" charset="0"/>
                <a:cs typeface="Times New Roman" panose="02020603050405020304" pitchFamily="18" charset="0"/>
              </a:rPr>
              <a:t> played a more significant role in churn behavior than expected. This required rethinking our approach and focusing more on customer service metrics in future analyses.</a:t>
            </a:r>
            <a:r>
              <a:rPr lang="en-US" dirty="0">
                <a:effectLst/>
              </a:rPr>
              <a:t> </a:t>
            </a:r>
          </a:p>
          <a:p>
            <a:pPr marL="0" indent="0">
              <a:buNone/>
            </a:pPr>
            <a:r>
              <a:rPr lang="en-US" sz="1800" b="1" dirty="0">
                <a:effectLst/>
                <a:latin typeface="Aptos" panose="020B0004020202020204" pitchFamily="34" charset="0"/>
                <a:ea typeface="Aptos" panose="020B0004020202020204" pitchFamily="34" charset="0"/>
                <a:cs typeface="Times New Roman" panose="02020603050405020304" pitchFamily="18" charset="0"/>
              </a:rPr>
              <a:t>Handling Large Datasets</a:t>
            </a:r>
            <a:r>
              <a:rPr lang="en-US" dirty="0">
                <a:effectLst/>
              </a:rPr>
              <a:t> </a:t>
            </a:r>
            <a:r>
              <a:rPr lang="en-US" sz="1800" dirty="0">
                <a:effectLst/>
                <a:latin typeface="Aptos" panose="020B0004020202020204" pitchFamily="34" charset="0"/>
                <a:ea typeface="Aptos" panose="020B0004020202020204" pitchFamily="34" charset="0"/>
                <a:cs typeface="Times New Roman" panose="02020603050405020304" pitchFamily="18" charset="0"/>
              </a:rPr>
              <a:t>While the dataset was manageable, our group encountered slowdowns during visualization and filtering operations. We resolved this by using optimized libraries like </a:t>
            </a:r>
            <a:r>
              <a:rPr lang="en-US" sz="1800" dirty="0" err="1">
                <a:effectLst/>
                <a:latin typeface="Aptos" panose="020B0004020202020204" pitchFamily="34" charset="0"/>
                <a:ea typeface="Aptos" panose="020B0004020202020204" pitchFamily="34" charset="0"/>
                <a:cs typeface="Times New Roman" panose="02020603050405020304" pitchFamily="18" charset="0"/>
              </a:rPr>
              <a:t>hvplot</a:t>
            </a:r>
            <a:r>
              <a:rPr lang="en-US" sz="1800" dirty="0">
                <a:effectLst/>
                <a:latin typeface="Aptos" panose="020B0004020202020204" pitchFamily="34" charset="0"/>
                <a:ea typeface="Aptos" panose="020B0004020202020204" pitchFamily="34" charset="0"/>
                <a:cs typeface="Times New Roman" panose="02020603050405020304" pitchFamily="18" charset="0"/>
              </a:rPr>
              <a:t> and leveraging built-in Python functions for faster execution.</a:t>
            </a:r>
            <a:r>
              <a:rPr lang="en-US" dirty="0">
                <a:effectLst/>
              </a:rPr>
              <a:t> </a:t>
            </a:r>
            <a:endParaRPr lang="en-US" dirty="0"/>
          </a:p>
        </p:txBody>
      </p:sp>
      <p:sp>
        <p:nvSpPr>
          <p:cNvPr id="5" name="Rectangle 4">
            <a:extLst>
              <a:ext uri="{FF2B5EF4-FFF2-40B4-BE49-F238E27FC236}">
                <a16:creationId xmlns:a16="http://schemas.microsoft.com/office/drawing/2014/main" id="{B9DD4B04-0228-45F3-255D-99944F144EB6}"/>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114631285"/>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F048343-1EA9-44C3-883E-652FAAF0713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271</TotalTime>
  <Words>1110</Words>
  <Application>Microsoft Macintosh PowerPoint</Application>
  <PresentationFormat>Widescreen</PresentationFormat>
  <Paragraphs>132</Paragraphs>
  <Slides>14</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Aptos</vt:lpstr>
      <vt:lpstr>Aptos Black</vt:lpstr>
      <vt:lpstr>Arial</vt:lpstr>
      <vt:lpstr>Calibri</vt:lpstr>
      <vt:lpstr>Calibri Light</vt:lpstr>
      <vt:lpstr>Courier New</vt:lpstr>
      <vt:lpstr>Source Sans Pro</vt:lpstr>
      <vt:lpstr>Symbol</vt:lpstr>
      <vt:lpstr>Wingdings</vt:lpstr>
      <vt:lpstr>Custom</vt:lpstr>
      <vt:lpstr>Telecom Churn Prediction Project</vt:lpstr>
      <vt:lpstr>PowerPoint Presentation</vt:lpstr>
      <vt:lpstr>  Source: A Kaggle competition for predicting customer churn for a telecoms company.   Kaggle. (2020). Customer Churn Prediction 2020 [Dataset]. Kaggle. Retrieved from [URL]</vt:lpstr>
      <vt:lpstr>How does predicting churn relate to the telecommunications industry?</vt:lpstr>
      <vt:lpstr>Data Overview</vt:lpstr>
      <vt:lpstr>Structure of The data</vt:lpstr>
      <vt:lpstr>Our Approach</vt:lpstr>
      <vt:lpstr>Data Importation and Preparation </vt:lpstr>
      <vt:lpstr>Unanticipated Insights and Problems Encountered</vt:lpstr>
      <vt:lpstr>SPEAKING IMPACT</vt:lpstr>
      <vt:lpstr>Dynamic delivery</vt:lpstr>
      <vt:lpstr>FINAL TIPS &amp; TAKEAWAYS</vt:lpstr>
      <vt:lpstr>SPEAKING ENGAGEMENT METRICS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Cody Lerch</dc:creator>
  <cp:lastModifiedBy>Montre Davis</cp:lastModifiedBy>
  <cp:revision>2</cp:revision>
  <dcterms:created xsi:type="dcterms:W3CDTF">2024-09-09T17:21:26Z</dcterms:created>
  <dcterms:modified xsi:type="dcterms:W3CDTF">2024-09-09T23:47:42Z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